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67" r:id="rId2"/>
    <p:sldId id="385" r:id="rId3"/>
    <p:sldId id="386" r:id="rId4"/>
    <p:sldId id="387" r:id="rId5"/>
    <p:sldId id="378" r:id="rId6"/>
  </p:sldIdLst>
  <p:sldSz cx="9144000" cy="6858000" type="screen4x3"/>
  <p:notesSz cx="67691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B639DCCF-B28C-48DC-80D0-CE755287B0BF}">
          <p14:sldIdLst>
            <p14:sldId id="367"/>
            <p14:sldId id="385"/>
            <p14:sldId id="386"/>
            <p14:sldId id="387"/>
            <p14:sldId id="3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FCDFF"/>
    <a:srgbClr val="FF7C80"/>
    <a:srgbClr val="CC0000"/>
    <a:srgbClr val="F6F8FC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0" autoAdjust="0"/>
    <p:restoredTop sz="96691" autoAdjust="0"/>
  </p:normalViewPr>
  <p:slideViewPr>
    <p:cSldViewPr>
      <p:cViewPr varScale="1">
        <p:scale>
          <a:sx n="74" d="100"/>
          <a:sy n="74" d="100"/>
        </p:scale>
        <p:origin x="15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Лист1!$A$1:$A$4</c:f>
              <c:strCache>
                <c:ptCount val="4"/>
                <c:pt idx="0">
                  <c:v>за 1 п. 2017</c:v>
                </c:pt>
                <c:pt idx="1">
                  <c:v>за 1 п. 2018</c:v>
                </c:pt>
                <c:pt idx="2">
                  <c:v>за 1 п. 2019</c:v>
                </c:pt>
                <c:pt idx="3">
                  <c:v>за 1 п. 2020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160</c:v>
                </c:pt>
                <c:pt idx="1">
                  <c:v>492</c:v>
                </c:pt>
                <c:pt idx="2">
                  <c:v>847</c:v>
                </c:pt>
                <c:pt idx="3">
                  <c:v>1236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1726932000"/>
        <c:axId val="-1726921664"/>
      </c:barChart>
      <c:catAx>
        <c:axId val="-172693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26921664"/>
        <c:crosses val="autoZero"/>
        <c:auto val="1"/>
        <c:lblAlgn val="ctr"/>
        <c:lblOffset val="100"/>
        <c:noMultiLvlLbl val="0"/>
      </c:catAx>
      <c:valAx>
        <c:axId val="-172692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26932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58092738407698"/>
          <c:y val="5.0925925925925923E-2"/>
          <c:w val="0.86486351706036746"/>
          <c:h val="0.841674686497521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Лист1!$A$1:$A$4</c:f>
              <c:strCache>
                <c:ptCount val="4"/>
                <c:pt idx="0">
                  <c:v>за 1 п. 2017</c:v>
                </c:pt>
                <c:pt idx="1">
                  <c:v>за 1 п. 2018</c:v>
                </c:pt>
                <c:pt idx="2">
                  <c:v>за 1 п. 2019</c:v>
                </c:pt>
                <c:pt idx="3">
                  <c:v>за 1 п. 2020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2418</c:v>
                </c:pt>
                <c:pt idx="1">
                  <c:v>3326</c:v>
                </c:pt>
                <c:pt idx="2">
                  <c:v>12937</c:v>
                </c:pt>
                <c:pt idx="3">
                  <c:v>9452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1726929824"/>
        <c:axId val="-1726927648"/>
      </c:barChart>
      <c:catAx>
        <c:axId val="-172692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26927648"/>
        <c:crosses val="autoZero"/>
        <c:auto val="1"/>
        <c:lblAlgn val="ctr"/>
        <c:lblOffset val="100"/>
        <c:noMultiLvlLbl val="0"/>
      </c:catAx>
      <c:valAx>
        <c:axId val="-1726927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2692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Лист1!$A$1:$A$4</c:f>
              <c:strCache>
                <c:ptCount val="4"/>
                <c:pt idx="0">
                  <c:v>за 1 п. 2017</c:v>
                </c:pt>
                <c:pt idx="1">
                  <c:v>за 1 п. 2018</c:v>
                </c:pt>
                <c:pt idx="2">
                  <c:v>за 1 п. 2019</c:v>
                </c:pt>
                <c:pt idx="3">
                  <c:v>за 1 п. 2020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43</c:v>
                </c:pt>
                <c:pt idx="1">
                  <c:v>74</c:v>
                </c:pt>
                <c:pt idx="2">
                  <c:v>135</c:v>
                </c:pt>
                <c:pt idx="3">
                  <c:v>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726921120"/>
        <c:axId val="-1726926560"/>
      </c:barChart>
      <c:catAx>
        <c:axId val="-172692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26926560"/>
        <c:crosses val="autoZero"/>
        <c:auto val="1"/>
        <c:lblAlgn val="ctr"/>
        <c:lblOffset val="100"/>
        <c:noMultiLvlLbl val="0"/>
      </c:catAx>
      <c:valAx>
        <c:axId val="-172692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26921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Лист1!$A$1:$A$3</c:f>
              <c:strCache>
                <c:ptCount val="3"/>
                <c:pt idx="0">
                  <c:v>за 1 п. 2018</c:v>
                </c:pt>
                <c:pt idx="1">
                  <c:v>за 1 п. 2019</c:v>
                </c:pt>
                <c:pt idx="2">
                  <c:v>за 1 п. 2020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2704</c:v>
                </c:pt>
                <c:pt idx="1">
                  <c:v>1578</c:v>
                </c:pt>
                <c:pt idx="2">
                  <c:v>977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870778464"/>
        <c:axId val="-1870775200"/>
      </c:barChart>
      <c:catAx>
        <c:axId val="-187077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870775200"/>
        <c:crosses val="autoZero"/>
        <c:auto val="1"/>
        <c:lblAlgn val="ctr"/>
        <c:lblOffset val="100"/>
        <c:noMultiLvlLbl val="0"/>
      </c:catAx>
      <c:valAx>
        <c:axId val="-187077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8707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3426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CB708DD6-1278-4BBF-B1DA-31A82B2B6993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08983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34260" y="9408983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35206B9E-EB4E-49B4-B7F8-D4CCC91686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374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426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6029C5B8-9194-458C-BDA2-B02AA8A50E05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910" y="4705352"/>
            <a:ext cx="5415280" cy="4457700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08983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4260" y="9408983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D17D5FA8-3F3C-49FC-9562-C85524E2C6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52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D5FA8-3F3C-49FC-9562-C85524E2C6B1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193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D5FA8-3F3C-49FC-9562-C85524E2C6B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918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D5FA8-3F3C-49FC-9562-C85524E2C6B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918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D5FA8-3F3C-49FC-9562-C85524E2C6B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1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D5FA8-3F3C-49FC-9562-C85524E2C6B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918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02"/>
          <a:stretch/>
        </p:blipFill>
        <p:spPr bwMode="auto">
          <a:xfrm>
            <a:off x="7763" y="-229092"/>
            <a:ext cx="9180512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9" name="Прямоугольник 8"/>
          <p:cNvSpPr/>
          <p:nvPr/>
        </p:nvSpPr>
        <p:spPr>
          <a:xfrm>
            <a:off x="565571" y="0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Управление Федеральной антимонопольной службы по Республике </a:t>
            </a:r>
            <a:r>
              <a:rPr lang="ru-RU" altLang="ru-RU" sz="20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Крым и городу Севастополю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8796" y="3645024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Lucida Sans Unicode"/>
              </a:rPr>
              <a:t>Информация о работе </a:t>
            </a:r>
            <a:br>
              <a:rPr lang="ru-RU" altLang="ru-RU" sz="3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Lucida Sans Unicode"/>
              </a:rPr>
            </a:br>
            <a:r>
              <a:rPr lang="ru-RU" altLang="ru-RU" sz="3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Lucida Sans Unicode"/>
              </a:rPr>
              <a:t>Крымского УФАС России </a:t>
            </a:r>
            <a:br>
              <a:rPr lang="ru-RU" altLang="ru-RU" sz="3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Lucida Sans Unicode"/>
              </a:rPr>
            </a:br>
            <a:r>
              <a:rPr lang="ru-RU" altLang="ru-RU" sz="3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Lucida Sans Unicode"/>
              </a:rPr>
              <a:t>за первые полугодия 2017-2020 гг.</a:t>
            </a:r>
            <a:endParaRPr lang="ru-RU" altLang="ru-RU" sz="36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54099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" t="27519" r="1" b="-301"/>
          <a:stretch/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85436" y="293747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alt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административных дел </a:t>
            </a:r>
          </a:p>
          <a:p>
            <a:pPr lvl="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полугодие </a:t>
            </a:r>
            <a:r>
              <a:rPr lang="ru-RU" alt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 по сравнению с 1 </a:t>
            </a:r>
            <a:r>
              <a:rPr lang="ru-RU" alt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полугодиями предыдущих лет.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308" y="2326228"/>
            <a:ext cx="56468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81635" y="1124744"/>
            <a:ext cx="876107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ru-RU" sz="1600" b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АДМИНИСТРАТИВНЫХ ДЕЛ: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полугодие </a:t>
            </a:r>
            <a:r>
              <a:rPr lang="ru-RU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–160;</a:t>
            </a:r>
            <a:endParaRPr lang="ru-RU" b="1" i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2018 г. –492;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1 полугодие 2019 г. – 847;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1 полугодие 2020 г. - 1236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b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b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680" y="5819764"/>
            <a:ext cx="901700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821273"/>
              </p:ext>
            </p:extLst>
          </p:nvPr>
        </p:nvGraphicFramePr>
        <p:xfrm>
          <a:off x="1115616" y="3076564"/>
          <a:ext cx="6696744" cy="3448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7554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" t="27519" r="1" b="-301"/>
          <a:stretch/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85436" y="293747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взысканных административных штрафов </a:t>
            </a:r>
          </a:p>
          <a:p>
            <a:pPr lvl="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полугодие </a:t>
            </a:r>
            <a:r>
              <a:rPr lang="ru-RU" alt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alt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 по сравнению с 1 </a:t>
            </a:r>
            <a:r>
              <a:rPr lang="ru-RU" alt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полугодиями предыдущих лет.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308" y="2326228"/>
            <a:ext cx="56468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91463" y="1196752"/>
            <a:ext cx="87610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ru-RU" sz="1600" b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ВЗЫСКАННЫХ </a:t>
            </a:r>
            <a:r>
              <a:rPr lang="ru-RU" sz="16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АДМИНИСТРАТИВНЫХ </a:t>
            </a:r>
            <a:r>
              <a:rPr lang="ru-RU" sz="1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ШТРАФОВ, ТЫС.РУБ.:</a:t>
            </a:r>
            <a:endParaRPr lang="ru-RU" sz="16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полугодие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–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2 418,50;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1 полугодие 2018 г. – 3 326,40;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2019 г. – 12 937, 00;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1 полугодие 2020 г. – 9 452, 00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b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b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680" y="5819764"/>
            <a:ext cx="901700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7154164"/>
              </p:ext>
            </p:extLst>
          </p:nvPr>
        </p:nvGraphicFramePr>
        <p:xfrm>
          <a:off x="1043608" y="2787893"/>
          <a:ext cx="6480720" cy="3737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7554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" t="27519" r="1" b="-301"/>
          <a:stretch/>
        </p:blipFill>
        <p:spPr bwMode="auto">
          <a:xfrm>
            <a:off x="1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85436" y="293746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РАССМОТРЕННЫХ ЖАЛОБ </a:t>
            </a:r>
          </a:p>
          <a:p>
            <a:pPr lvl="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СТ. 9.21 </a:t>
            </a:r>
            <a:r>
              <a:rPr lang="ru-RU" alt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КоАП</a:t>
            </a:r>
            <a:endParaRPr lang="ru-RU" altLang="ru-RU" sz="2400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308" y="2326228"/>
            <a:ext cx="56468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91464" y="1110312"/>
            <a:ext cx="87610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9.21 НАРУШЕНИЕ ПРАВИЛ ТЕХНИЧЕСКОГО ПРИСОЕДИНЕНИЯ К ЭЛЕКТРИЧЕСКИМ СЕТЯМ, ПРАВИЛ ПОДКЛЮЧЕНИЯ К СИСТЕМАМ ТЕПЛОСНАБЖЕНИЯ ЛИБО ПРАВИЛ ПОДКЛЮЧЕНИЯ К СИСТЕМАМ ВОДОСНАБЖЕНИЯ И ВОДООТВЕДЕНИЯ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0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полугодие 2017 г. </a:t>
            </a:r>
            <a:r>
              <a:rPr lang="ru-RU" sz="20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–43;</a:t>
            </a:r>
            <a:endParaRPr lang="ru-RU" sz="2000" b="1" i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2018 г.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–74;</a:t>
            </a:r>
            <a:endParaRPr lang="ru-RU" sz="20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2019 г. -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135;</a:t>
            </a:r>
            <a:endParaRPr lang="ru-RU" sz="20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полугодие 2020 г.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154.</a:t>
            </a:r>
            <a:endParaRPr lang="ru-RU" sz="20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b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b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680" y="5819764"/>
            <a:ext cx="901700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74529"/>
              </p:ext>
            </p:extLst>
          </p:nvPr>
        </p:nvGraphicFramePr>
        <p:xfrm>
          <a:off x="485436" y="3429000"/>
          <a:ext cx="660684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7603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" t="27519" r="1" b="-301"/>
          <a:stretch/>
        </p:blipFill>
        <p:spPr bwMode="auto">
          <a:xfrm>
            <a:off x="251520" y="-99392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85436" y="293747"/>
            <a:ext cx="84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обращений в рамках </a:t>
            </a:r>
          </a:p>
          <a:p>
            <a:pPr lvl="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 о контрактной системе в сфере закупок                               за 1 полугодие 2020 г. по сравнению с 1 полугодиями предыдущих лет.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308" y="2326228"/>
            <a:ext cx="56468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16772" y="1640366"/>
            <a:ext cx="866653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ru-RU" sz="1600" b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ПОСТУПИВШИХ ОБРАЩЕНИЙ (ЖАЛОБ, ЗАЯВЛЕНИЙ)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2018 г. – </a:t>
            </a:r>
            <a:r>
              <a:rPr lang="ru-RU" sz="16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2704;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2019 г. – </a:t>
            </a:r>
            <a:r>
              <a:rPr lang="ru-RU" sz="16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1578</a:t>
            </a:r>
            <a:r>
              <a:rPr lang="ru-RU" sz="16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1 полугодие 2020 г. -  </a:t>
            </a:r>
            <a:r>
              <a:rPr lang="ru-RU" sz="16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977.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b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b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680" y="5819764"/>
            <a:ext cx="901700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4731390"/>
              </p:ext>
            </p:extLst>
          </p:nvPr>
        </p:nvGraphicFramePr>
        <p:xfrm>
          <a:off x="971600" y="3140968"/>
          <a:ext cx="669674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4975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7922</TotalTime>
  <Words>270</Words>
  <Application>Microsoft Office PowerPoint</Application>
  <PresentationFormat>Экран (4:3)</PresentationFormat>
  <Paragraphs>52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Lucida Sans Unicode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Баталова Ляйсан</dc:creator>
  <cp:lastModifiedBy>Татьяна Юрьевна Друзьяко</cp:lastModifiedBy>
  <cp:revision>562</cp:revision>
  <cp:lastPrinted>2019-09-03T14:55:41Z</cp:lastPrinted>
  <dcterms:modified xsi:type="dcterms:W3CDTF">2020-12-22T08:22:04Z</dcterms:modified>
</cp:coreProperties>
</file>